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2" r:id="rId2"/>
    <p:sldMasterId id="2147483664" r:id="rId3"/>
    <p:sldMasterId id="2147483668" r:id="rId4"/>
    <p:sldMasterId id="2147483702" r:id="rId5"/>
  </p:sldMasterIdLst>
  <p:notesMasterIdLst>
    <p:notesMasterId r:id="rId37"/>
  </p:notesMasterIdLst>
  <p:handoutMasterIdLst>
    <p:handoutMasterId r:id="rId38"/>
  </p:handoutMasterIdLst>
  <p:sldIdLst>
    <p:sldId id="413" r:id="rId6"/>
    <p:sldId id="420" r:id="rId7"/>
    <p:sldId id="425" r:id="rId8"/>
    <p:sldId id="426" r:id="rId9"/>
    <p:sldId id="427" r:id="rId10"/>
    <p:sldId id="463" r:id="rId11"/>
    <p:sldId id="428" r:id="rId12"/>
    <p:sldId id="439" r:id="rId13"/>
    <p:sldId id="440" r:id="rId14"/>
    <p:sldId id="441" r:id="rId15"/>
    <p:sldId id="442" r:id="rId16"/>
    <p:sldId id="443" r:id="rId17"/>
    <p:sldId id="444" r:id="rId18"/>
    <p:sldId id="467" r:id="rId19"/>
    <p:sldId id="446" r:id="rId20"/>
    <p:sldId id="468" r:id="rId21"/>
    <p:sldId id="448" r:id="rId22"/>
    <p:sldId id="465" r:id="rId23"/>
    <p:sldId id="429" r:id="rId24"/>
    <p:sldId id="469" r:id="rId25"/>
    <p:sldId id="470" r:id="rId26"/>
    <p:sldId id="450" r:id="rId27"/>
    <p:sldId id="451" r:id="rId28"/>
    <p:sldId id="453" r:id="rId29"/>
    <p:sldId id="455" r:id="rId30"/>
    <p:sldId id="456" r:id="rId31"/>
    <p:sldId id="457" r:id="rId32"/>
    <p:sldId id="460" r:id="rId33"/>
    <p:sldId id="458" r:id="rId34"/>
    <p:sldId id="436" r:id="rId35"/>
    <p:sldId id="471" r:id="rId36"/>
  </p:sldIdLst>
  <p:sldSz cx="9145588" cy="5440363"/>
  <p:notesSz cx="7010400" cy="92964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4" userDrawn="1">
          <p15:clr>
            <a:srgbClr val="A4A3A4"/>
          </p15:clr>
        </p15:guide>
        <p15:guide id="2" pos="28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s Colomb" initials="RC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95B3D7"/>
    <a:srgbClr val="A9BFCB"/>
    <a:srgbClr val="EB1D22"/>
    <a:srgbClr val="6B7D87"/>
    <a:srgbClr val="8898AC"/>
    <a:srgbClr val="58677B"/>
    <a:srgbClr val="CC0000"/>
    <a:srgbClr val="CCD3D8"/>
    <a:srgbClr val="847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1" autoAdjust="0"/>
    <p:restoredTop sz="63439" autoAdjust="0"/>
  </p:normalViewPr>
  <p:slideViewPr>
    <p:cSldViewPr>
      <p:cViewPr varScale="1">
        <p:scale>
          <a:sx n="77" d="100"/>
          <a:sy n="77" d="100"/>
        </p:scale>
        <p:origin x="705" y="45"/>
      </p:cViewPr>
      <p:guideLst>
        <p:guide orient="horz" pos="1714"/>
        <p:guide pos="28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802" y="-102"/>
      </p:cViewPr>
      <p:guideLst>
        <p:guide orient="horz" pos="2928"/>
        <p:guide pos="2208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/>
            </a:lvl1pPr>
          </a:lstStyle>
          <a:p>
            <a:fld id="{CD653D65-3BAE-42CD-93B8-8768DA58CB11}" type="datetimeFigureOut">
              <a:rPr lang="id-ID" smtClean="0"/>
              <a:pPr/>
              <a:t>19/02/2018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/>
            </a:lvl1pPr>
          </a:lstStyle>
          <a:p>
            <a:fld id="{D2C214CF-BDE8-458F-A975-4D722ECEEC81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36512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/>
          <a:lstStyle>
            <a:lvl1pPr algn="r">
              <a:defRPr sz="1200"/>
            </a:lvl1pPr>
          </a:lstStyle>
          <a:p>
            <a:fld id="{25F85F06-9A0F-4FF0-B9BB-E5EBB6FACABB}" type="datetimeFigureOut">
              <a:rPr lang="id-ID" smtClean="0"/>
              <a:pPr/>
              <a:t>19/02/2018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6263" y="696913"/>
            <a:ext cx="5859462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1" tIns="46586" rIns="93171" bIns="46586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1" tIns="46586" rIns="93171" bIns="4658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3171" tIns="46586" rIns="93171" bIns="46586" rtlCol="0" anchor="b"/>
          <a:lstStyle>
            <a:lvl1pPr algn="r">
              <a:defRPr sz="1200"/>
            </a:lvl1pPr>
          </a:lstStyle>
          <a:p>
            <a:fld id="{C6127A30-D5E2-44F7-B53E-197F422D4B17}" type="slidenum">
              <a:rPr lang="id-ID" smtClean="0"/>
              <a:pPr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56572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8284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</a:t>
            </a:r>
            <a:r>
              <a:rPr lang="en-US" baseline="0" dirty="0"/>
              <a:t> :  “Please confirm the service dates listed below”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248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scheduled dates don’t work?  Please let us know what dates you prefer and we will confirm our availability shortly.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47922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confirm the origin and destination </a:t>
            </a:r>
            <a:r>
              <a:rPr lang="en-US" baseline="0" dirty="0"/>
              <a:t>addresses</a:t>
            </a:r>
            <a:r>
              <a:rPr lang="en-US" dirty="0"/>
              <a:t> for the move.</a:t>
            </a:r>
          </a:p>
          <a:p>
            <a:endParaRPr lang="en-US" dirty="0"/>
          </a:p>
          <a:p>
            <a:r>
              <a:rPr lang="en-US" dirty="0"/>
              <a:t>If Update Addresses is selected, ‘Please enter the correct address information.  We will confirm your changes </a:t>
            </a:r>
            <a:r>
              <a:rPr lang="en-US"/>
              <a:t>shortly.'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7216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matters most to you, matters most to us.</a:t>
            </a:r>
          </a:p>
          <a:p>
            <a:endParaRPr lang="en-US" dirty="0"/>
          </a:p>
          <a:p>
            <a:r>
              <a:rPr lang="en-US" dirty="0"/>
              <a:t>If Updates Needed is selected, ‘Please update What Matters Most to you.  We will confirm your changes shortly.”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8932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05896">
              <a:defRPr/>
            </a:pPr>
            <a:r>
              <a:rPr lang="en-US" dirty="0"/>
              <a:t>Do you have </a:t>
            </a:r>
            <a:r>
              <a:rPr lang="en-US" baseline="0" dirty="0"/>
              <a:t>the right protection </a:t>
            </a:r>
            <a:r>
              <a:rPr lang="en-US" dirty="0"/>
              <a:t>for your goods during services?  Please confirm your</a:t>
            </a:r>
            <a:r>
              <a:rPr lang="en-US" baseline="0" dirty="0"/>
              <a:t> valuation selection below.</a:t>
            </a:r>
          </a:p>
          <a:p>
            <a:pPr defTabSz="905896">
              <a:defRPr/>
            </a:pPr>
            <a:endParaRPr lang="en-US" baseline="0" dirty="0"/>
          </a:p>
          <a:p>
            <a:pPr defTabSz="905896">
              <a:defRPr/>
            </a:pPr>
            <a:r>
              <a:rPr lang="en-US" baseline="0" dirty="0"/>
              <a:t>If ‘Updates Needed’ is selected, ‘Please update the Declared Value and selected Coverage.  We will confirm your changes shortly.’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3288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Authority Template (confirm w. Patricia)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857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review </a:t>
            </a:r>
            <a:r>
              <a:rPr lang="en-US" baseline="0" dirty="0"/>
              <a:t>and confirm all information is accurate.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9800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Moving!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65223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provide your payment details below.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7726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006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71347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921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1424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3462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77666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66038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76542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837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0700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063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29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155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02698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30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70795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en-US" baseline="0" dirty="0"/>
              <a:t> can we help?</a:t>
            </a:r>
          </a:p>
          <a:p>
            <a:endParaRPr lang="en-US" baseline="0" dirty="0"/>
          </a:p>
          <a:p>
            <a:r>
              <a:rPr lang="en-US" baseline="0" dirty="0"/>
              <a:t>Enter your comments or questions below.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05896">
              <a:defRPr/>
            </a:pPr>
            <a:fld id="{C6127A30-D5E2-44F7-B53E-197F422D4B17}" type="slidenum">
              <a:rPr lang="id-ID">
                <a:solidFill>
                  <a:prstClr val="black"/>
                </a:solidFill>
                <a:latin typeface="Calibri"/>
              </a:rPr>
              <a:pPr defTabSz="905896">
                <a:defRPr/>
              </a:pPr>
              <a:t>31</a:t>
            </a:fld>
            <a:endParaRPr lang="id-ID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48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15202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317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 the</a:t>
            </a:r>
            <a:r>
              <a:rPr lang="en-US" baseline="0" dirty="0"/>
              <a:t> estimate you want to book</a:t>
            </a:r>
          </a:p>
          <a:p>
            <a:endParaRPr lang="en-US" baseline="0" dirty="0"/>
          </a:p>
          <a:p>
            <a:r>
              <a:rPr lang="en-US" dirty="0"/>
              <a:t>Will enter Description in QM under “Order #” (VARCHAR50-</a:t>
            </a:r>
            <a:r>
              <a:rPr lang="en-US" baseline="0" dirty="0"/>
              <a:t> need to map to JIM)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82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 your estimate, or if you’re ready to move ahead click “Yes, I Confirm”.</a:t>
            </a:r>
          </a:p>
          <a:p>
            <a:endParaRPr lang="en-US" dirty="0"/>
          </a:p>
          <a:p>
            <a:r>
              <a:rPr lang="en-US" dirty="0"/>
              <a:t>Change “More Information” to “Get Help”</a:t>
            </a:r>
          </a:p>
          <a:p>
            <a:endParaRPr lang="en-US" dirty="0"/>
          </a:p>
          <a:p>
            <a:r>
              <a:rPr lang="en-US" dirty="0"/>
              <a:t>Assumption:</a:t>
            </a:r>
            <a:r>
              <a:rPr lang="en-US" baseline="0" dirty="0"/>
              <a:t> PDF is available and linked to the Customer profile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6392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86376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27A30-D5E2-44F7-B53E-197F422D4B17}" type="slidenum">
              <a:rPr lang="id-ID" smtClean="0"/>
              <a:pPr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99843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72267" y="3671723"/>
            <a:ext cx="7858180" cy="10194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Calibri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sit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consectetur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adipiscing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elit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sed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eiusmod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incididunt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dolore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magna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enim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ad minim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veniam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quis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nostrud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exercitation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ullamco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nisi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aliquip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 ea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commodo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consequat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aute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inreprehenderit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Commodo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consequat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aute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irure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in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reprehenderit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in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voluptate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velit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esse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cillum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dolore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eu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fugiat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nulla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pariatur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Excepteur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sint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occaecat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cupidatat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non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proident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sunt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in culpa qui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officia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deserunt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mollit</a:t>
            </a:r>
            <a:endParaRPr lang="en-US" sz="11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15142" y="3671723"/>
            <a:ext cx="3600000" cy="10194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sit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consectetur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adipiscing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elit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sed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eiusmod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incididunt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dolore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magna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enim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ad minim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veniam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quis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nostrud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exercitation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ullamco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nisi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aliquip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 ea</a:t>
            </a:r>
            <a:r>
              <a:rPr lang="id-ID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commodo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consequat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aute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inreprehenderit</a:t>
            </a:r>
            <a:endParaRPr lang="en-US" sz="11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29983" y="3671723"/>
            <a:ext cx="3600000" cy="101949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  <a:lvl2pPr>
              <a:defRPr sz="16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>
              <a:defRPr sz="14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>
              <a:defRPr sz="12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sit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amet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consectetur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adipiscing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elit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sed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eiusmod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tempor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incididunt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et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dolore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magna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aliqua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enim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ad minim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veniam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,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quis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nostrud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exercitation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ullamco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laboris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nisi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ut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aliquip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ex ea</a:t>
            </a:r>
            <a:r>
              <a:rPr lang="id-ID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commodo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consequat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.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Duis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aute</a:t>
            </a:r>
            <a:r>
              <a:rPr lang="en-US" sz="11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dolor </a:t>
            </a:r>
            <a:r>
              <a:rPr lang="en-US" sz="11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inreprehenderit</a:t>
            </a:r>
            <a:endParaRPr lang="en-US" sz="1100" dirty="0"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715142" y="3195953"/>
            <a:ext cx="3600000" cy="407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Sample of Heading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929984" y="3195953"/>
            <a:ext cx="3600000" cy="4078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Sample of Heading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7059" y="4956776"/>
            <a:ext cx="2667463" cy="289649"/>
          </a:xfrm>
          <a:prstGeom prst="rect">
            <a:avLst/>
          </a:prstGeom>
        </p:spPr>
        <p:txBody>
          <a:bodyPr/>
          <a:lstStyle/>
          <a:p>
            <a:fld id="{EF296583-DC6D-4644-B0F2-0DC23E8A4B9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708" y="4956622"/>
            <a:ext cx="5422025" cy="289649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956775"/>
            <a:ext cx="533493" cy="3022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EE5E338-2938-3647-A1FA-14470089B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75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754" y="1430614"/>
            <a:ext cx="8154816" cy="34294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7059" y="4956776"/>
            <a:ext cx="2667463" cy="289649"/>
          </a:xfrm>
          <a:prstGeom prst="rect">
            <a:avLst/>
          </a:prstGeom>
        </p:spPr>
        <p:txBody>
          <a:bodyPr/>
          <a:lstStyle/>
          <a:p>
            <a:fld id="{6117C1F2-F906-47A1-B79F-A221BE0452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708" y="4956622"/>
            <a:ext cx="5422025" cy="289649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188352"/>
            <a:ext cx="533493" cy="19394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/>
                <a:cs typeface="Verdana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FHLB DES MOINES    </a:t>
            </a:r>
            <a:fld id="{5EE5E338-2938-3647-A1FA-14470089B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54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754" y="1430614"/>
            <a:ext cx="8154816" cy="34294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7059" y="4956776"/>
            <a:ext cx="2667463" cy="289649"/>
          </a:xfrm>
          <a:prstGeom prst="rect">
            <a:avLst/>
          </a:prstGeom>
        </p:spPr>
        <p:txBody>
          <a:bodyPr/>
          <a:lstStyle/>
          <a:p>
            <a:fld id="{30ABF588-FC69-430B-8B0D-0F4DC61627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2/19/2018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708" y="4956622"/>
            <a:ext cx="5422025" cy="289649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0" y="1188352"/>
            <a:ext cx="533493" cy="193940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Verdana"/>
                <a:cs typeface="Verdana"/>
              </a:defRPr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FHLB DES MOINES    </a:t>
            </a:r>
            <a:fld id="{5EE5E338-2938-3647-A1FA-14470089B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1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C9E7-3191-4614-9D98-2A4FC85FD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88925"/>
            <a:ext cx="7888288" cy="10525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089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858018" y="1292869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Introduction</a:t>
            </a: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8018" y="2176443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Who We Are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858018" y="3060017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What We Do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18" hasCustomPrompt="1"/>
          </p:nvPr>
        </p:nvSpPr>
        <p:spPr>
          <a:xfrm>
            <a:off x="858018" y="3943592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Services</a:t>
            </a:r>
          </a:p>
        </p:txBody>
      </p:sp>
      <p:sp>
        <p:nvSpPr>
          <p:cNvPr id="29" name="Text Placeholder 16"/>
          <p:cNvSpPr>
            <a:spLocks noGrp="1"/>
          </p:cNvSpPr>
          <p:nvPr>
            <p:ph type="body" sz="quarter" idx="20" hasCustomPrompt="1"/>
          </p:nvPr>
        </p:nvSpPr>
        <p:spPr>
          <a:xfrm>
            <a:off x="5215736" y="1292869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Our Team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22" hasCustomPrompt="1"/>
          </p:nvPr>
        </p:nvSpPr>
        <p:spPr>
          <a:xfrm>
            <a:off x="5215736" y="2176443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The Brand</a:t>
            </a:r>
          </a:p>
        </p:txBody>
      </p:sp>
      <p:sp>
        <p:nvSpPr>
          <p:cNvPr id="33" name="Text Placeholder 16"/>
          <p:cNvSpPr>
            <a:spLocks noGrp="1"/>
          </p:cNvSpPr>
          <p:nvPr>
            <p:ph type="body" sz="quarter" idx="24" hasCustomPrompt="1"/>
          </p:nvPr>
        </p:nvSpPr>
        <p:spPr>
          <a:xfrm>
            <a:off x="5215736" y="3060017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By The Numbers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26" hasCustomPrompt="1"/>
          </p:nvPr>
        </p:nvSpPr>
        <p:spPr>
          <a:xfrm>
            <a:off x="5215736" y="3943592"/>
            <a:ext cx="3143272" cy="271869"/>
          </a:xfrm>
          <a:prstGeom prst="rect">
            <a:avLst/>
          </a:prstGeom>
        </p:spPr>
        <p:txBody>
          <a:bodyPr/>
          <a:lstStyle>
            <a:lvl1pPr>
              <a:buNone/>
              <a:defRPr sz="14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The Value</a:t>
            </a:r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8" hasCustomPrompt="1"/>
          </p:nvPr>
        </p:nvSpPr>
        <p:spPr>
          <a:xfrm>
            <a:off x="858018" y="1564738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Consectetur adipiscing elit, sed do eiusmod </a:t>
            </a:r>
          </a:p>
          <a:p>
            <a:pPr lvl="0"/>
            <a:r>
              <a:rPr lang="id-ID" dirty="0"/>
              <a:t>incididunt ut labore et dolore magna aliqua.</a:t>
            </a:r>
          </a:p>
        </p:txBody>
      </p:sp>
      <p:sp>
        <p:nvSpPr>
          <p:cNvPr id="24" name="Text Placeholder 37"/>
          <p:cNvSpPr>
            <a:spLocks noGrp="1"/>
          </p:cNvSpPr>
          <p:nvPr>
            <p:ph type="body" sz="quarter" idx="29" hasCustomPrompt="1"/>
          </p:nvPr>
        </p:nvSpPr>
        <p:spPr>
          <a:xfrm>
            <a:off x="5215736" y="1564738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Consectetur adipiscing elit, sed do eiusmod </a:t>
            </a:r>
          </a:p>
          <a:p>
            <a:pPr lvl="0"/>
            <a:r>
              <a:rPr lang="id-ID" dirty="0"/>
              <a:t>incididunt ut labore et dolore magna aliqua.</a:t>
            </a:r>
          </a:p>
        </p:txBody>
      </p:sp>
      <p:sp>
        <p:nvSpPr>
          <p:cNvPr id="37" name="Text Placeholder 37"/>
          <p:cNvSpPr>
            <a:spLocks noGrp="1"/>
          </p:cNvSpPr>
          <p:nvPr>
            <p:ph type="body" sz="quarter" idx="30" hasCustomPrompt="1"/>
          </p:nvPr>
        </p:nvSpPr>
        <p:spPr>
          <a:xfrm>
            <a:off x="858018" y="2448313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Reprehenderit in voluptate velit esse cillum </a:t>
            </a:r>
          </a:p>
          <a:p>
            <a:pPr lvl="0"/>
            <a:r>
              <a:rPr lang="id-ID" dirty="0"/>
              <a:t>dolore eu fugiat nulla pariatur. 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1" hasCustomPrompt="1"/>
          </p:nvPr>
        </p:nvSpPr>
        <p:spPr>
          <a:xfrm>
            <a:off x="5215736" y="2448313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id-ID" dirty="0"/>
              <a:t>Reprehenderit in voluptate velit esse cillum </a:t>
            </a:r>
          </a:p>
          <a:p>
            <a:pPr lvl="0"/>
            <a:r>
              <a:rPr lang="id-ID" dirty="0"/>
              <a:t>dolore eu fugiat nulla pariatur. 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32" hasCustomPrompt="1"/>
          </p:nvPr>
        </p:nvSpPr>
        <p:spPr>
          <a:xfrm>
            <a:off x="858018" y="3331887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pt-BR" dirty="0"/>
              <a:t>Quis autem voluptate velit esse quam nihil </a:t>
            </a:r>
          </a:p>
          <a:p>
            <a:pPr lvl="0"/>
            <a:r>
              <a:rPr lang="pt-BR" dirty="0"/>
              <a:t>molestiae consequatur</a:t>
            </a:r>
            <a:endParaRPr lang="id-ID" dirty="0"/>
          </a:p>
        </p:txBody>
      </p:sp>
      <p:sp>
        <p:nvSpPr>
          <p:cNvPr id="41" name="Text Placeholder 37"/>
          <p:cNvSpPr>
            <a:spLocks noGrp="1"/>
          </p:cNvSpPr>
          <p:nvPr>
            <p:ph type="body" sz="quarter" idx="33" hasCustomPrompt="1"/>
          </p:nvPr>
        </p:nvSpPr>
        <p:spPr>
          <a:xfrm>
            <a:off x="5215736" y="3331887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pt-BR" dirty="0"/>
              <a:t>Quis autem voluptate velit esse quam nihil </a:t>
            </a:r>
          </a:p>
          <a:p>
            <a:pPr lvl="0"/>
            <a:r>
              <a:rPr lang="pt-BR" dirty="0"/>
              <a:t>molestiae consequatur</a:t>
            </a:r>
            <a:endParaRPr lang="id-ID" dirty="0"/>
          </a:p>
        </p:txBody>
      </p:sp>
      <p:sp>
        <p:nvSpPr>
          <p:cNvPr id="42" name="Text Placeholder 37"/>
          <p:cNvSpPr>
            <a:spLocks noGrp="1"/>
          </p:cNvSpPr>
          <p:nvPr>
            <p:ph type="body" sz="quarter" idx="34" hasCustomPrompt="1"/>
          </p:nvPr>
        </p:nvSpPr>
        <p:spPr>
          <a:xfrm>
            <a:off x="858018" y="4215461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fr-FR" dirty="0" err="1"/>
              <a:t>Temporibus</a:t>
            </a:r>
            <a:r>
              <a:rPr lang="fr-FR" dirty="0"/>
              <a:t> </a:t>
            </a:r>
            <a:r>
              <a:rPr lang="fr-FR" dirty="0" err="1"/>
              <a:t>autem</a:t>
            </a:r>
            <a:r>
              <a:rPr lang="fr-FR" dirty="0"/>
              <a:t> </a:t>
            </a:r>
            <a:r>
              <a:rPr lang="fr-FR" dirty="0" err="1"/>
              <a:t>quibusdam</a:t>
            </a:r>
            <a:r>
              <a:rPr lang="fr-FR" dirty="0"/>
              <a:t> et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officiis</a:t>
            </a:r>
            <a:r>
              <a:rPr lang="fr-FR" dirty="0"/>
              <a:t> </a:t>
            </a:r>
          </a:p>
          <a:p>
            <a:pPr lvl="0"/>
            <a:r>
              <a:rPr lang="fr-FR" dirty="0" err="1"/>
              <a:t>debitis</a:t>
            </a:r>
            <a:r>
              <a:rPr lang="fr-FR" dirty="0"/>
              <a:t>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rerum</a:t>
            </a:r>
            <a:r>
              <a:rPr lang="fr-FR" dirty="0"/>
              <a:t> </a:t>
            </a:r>
            <a:r>
              <a:rPr lang="fr-FR" dirty="0" err="1"/>
              <a:t>necessitatibus</a:t>
            </a:r>
            <a:endParaRPr lang="id-ID" dirty="0"/>
          </a:p>
        </p:txBody>
      </p:sp>
      <p:sp>
        <p:nvSpPr>
          <p:cNvPr id="43" name="Text Placeholder 37"/>
          <p:cNvSpPr>
            <a:spLocks noGrp="1"/>
          </p:cNvSpPr>
          <p:nvPr>
            <p:ph type="body" sz="quarter" idx="35" hasCustomPrompt="1"/>
          </p:nvPr>
        </p:nvSpPr>
        <p:spPr>
          <a:xfrm>
            <a:off x="5215736" y="4215461"/>
            <a:ext cx="3143272" cy="475771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10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lvl="0"/>
            <a:r>
              <a:rPr lang="fr-FR" dirty="0" err="1"/>
              <a:t>Temporibus</a:t>
            </a:r>
            <a:r>
              <a:rPr lang="fr-FR" dirty="0"/>
              <a:t> </a:t>
            </a:r>
            <a:r>
              <a:rPr lang="fr-FR" dirty="0" err="1"/>
              <a:t>autem</a:t>
            </a:r>
            <a:r>
              <a:rPr lang="fr-FR" dirty="0"/>
              <a:t> </a:t>
            </a:r>
            <a:r>
              <a:rPr lang="fr-FR" dirty="0" err="1"/>
              <a:t>quibusdam</a:t>
            </a:r>
            <a:r>
              <a:rPr lang="fr-FR" dirty="0"/>
              <a:t> et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officiis</a:t>
            </a:r>
            <a:r>
              <a:rPr lang="fr-FR" dirty="0"/>
              <a:t> </a:t>
            </a:r>
          </a:p>
          <a:p>
            <a:pPr lvl="0"/>
            <a:r>
              <a:rPr lang="fr-FR" dirty="0" err="1"/>
              <a:t>debitis</a:t>
            </a:r>
            <a:r>
              <a:rPr lang="fr-FR" dirty="0"/>
              <a:t> </a:t>
            </a:r>
            <a:r>
              <a:rPr lang="fr-FR" dirty="0" err="1"/>
              <a:t>aut</a:t>
            </a:r>
            <a:r>
              <a:rPr lang="fr-FR" dirty="0"/>
              <a:t> </a:t>
            </a:r>
            <a:r>
              <a:rPr lang="fr-FR" dirty="0" err="1"/>
              <a:t>rerum</a:t>
            </a:r>
            <a:r>
              <a:rPr lang="fr-FR" dirty="0"/>
              <a:t> </a:t>
            </a:r>
            <a:r>
              <a:rPr lang="fr-FR" dirty="0" err="1"/>
              <a:t>necessitatibus</a:t>
            </a:r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28378" y="529401"/>
            <a:ext cx="1573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Rockwell" pitchFamily="18" charset="0"/>
              </a:rPr>
              <a:t>Agenda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648358" y="1040583"/>
            <a:ext cx="734" cy="365760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 userDrawn="1"/>
        </p:nvGrpSpPr>
        <p:grpSpPr>
          <a:xfrm>
            <a:off x="537672" y="690011"/>
            <a:ext cx="222839" cy="216024"/>
            <a:chOff x="8386544" y="487933"/>
            <a:chExt cx="222839" cy="216024"/>
          </a:xfrm>
        </p:grpSpPr>
        <p:cxnSp>
          <p:nvCxnSpPr>
            <p:cNvPr id="26" name="Straight Connector 25"/>
            <p:cNvCxnSpPr/>
            <p:nvPr userDrawn="1"/>
          </p:nvCxnSpPr>
          <p:spPr>
            <a:xfrm>
              <a:off x="8497964" y="487933"/>
              <a:ext cx="0" cy="21602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8386544" y="591765"/>
              <a:ext cx="222839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268714"/>
            <a:ext cx="8231188" cy="3591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600">
                <a:latin typeface="Open Sans"/>
              </a:defRPr>
            </a:lvl1pPr>
            <a:lvl2pPr>
              <a:defRPr sz="1600">
                <a:latin typeface="Open Sans"/>
              </a:defRPr>
            </a:lvl2pPr>
            <a:lvl3pPr>
              <a:defRPr sz="1600">
                <a:latin typeface="Open Sans"/>
              </a:defRPr>
            </a:lvl3pPr>
            <a:lvl4pPr>
              <a:defRPr sz="1600">
                <a:latin typeface="Open Sans"/>
              </a:defRPr>
            </a:lvl4pPr>
            <a:lvl5pPr>
              <a:defRPr sz="1600">
                <a:latin typeface="Open San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d-ID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447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26"/>
          <p:cNvSpPr>
            <a:spLocks noGrp="1"/>
          </p:cNvSpPr>
          <p:nvPr>
            <p:ph type="body" sz="quarter" idx="51" hasCustomPrompt="1"/>
          </p:nvPr>
        </p:nvSpPr>
        <p:spPr>
          <a:xfrm>
            <a:off x="643704" y="2924084"/>
            <a:ext cx="1500197" cy="308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 baseline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id-ID" sz="1300" b="0" dirty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Andrea lux</a:t>
            </a:r>
            <a:endParaRPr lang="en-US" sz="1300" b="1" dirty="0">
              <a:solidFill>
                <a:srgbClr val="0070C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53" hasCustomPrompt="1"/>
          </p:nvPr>
        </p:nvSpPr>
        <p:spPr>
          <a:xfrm>
            <a:off x="572267" y="3535797"/>
            <a:ext cx="1643846" cy="1019502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has been the dummy text and it can be replaced with your fixed original text here as this</a:t>
            </a:r>
            <a:r>
              <a:rPr lang="id-ID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person’s descriptions.</a:t>
            </a:r>
          </a:p>
        </p:txBody>
      </p:sp>
      <p:sp>
        <p:nvSpPr>
          <p:cNvPr id="55" name="Text Placeholder 126"/>
          <p:cNvSpPr>
            <a:spLocks noGrp="1"/>
          </p:cNvSpPr>
          <p:nvPr>
            <p:ph type="body" sz="quarter" idx="54" hasCustomPrompt="1"/>
          </p:nvPr>
        </p:nvSpPr>
        <p:spPr>
          <a:xfrm>
            <a:off x="2786844" y="2924083"/>
            <a:ext cx="1500198" cy="308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 baseline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id-ID" sz="1300" b="0" dirty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Jane Doe</a:t>
            </a:r>
            <a:endParaRPr lang="en-US" sz="1300" b="1" dirty="0">
              <a:solidFill>
                <a:srgbClr val="0070C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58" name="Text Placeholder 126"/>
          <p:cNvSpPr>
            <a:spLocks noGrp="1"/>
          </p:cNvSpPr>
          <p:nvPr>
            <p:ph type="body" sz="quarter" idx="57" hasCustomPrompt="1"/>
          </p:nvPr>
        </p:nvSpPr>
        <p:spPr>
          <a:xfrm>
            <a:off x="4787108" y="2924084"/>
            <a:ext cx="1500198" cy="308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 baseline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id-ID" sz="1300" b="0" dirty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Alex Martin</a:t>
            </a:r>
            <a:endParaRPr lang="en-US" sz="1300" b="1" dirty="0">
              <a:solidFill>
                <a:srgbClr val="0070C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1" name="Text Placeholder 126"/>
          <p:cNvSpPr>
            <a:spLocks noGrp="1"/>
          </p:cNvSpPr>
          <p:nvPr>
            <p:ph type="body" sz="quarter" idx="60" hasCustomPrompt="1"/>
          </p:nvPr>
        </p:nvSpPr>
        <p:spPr>
          <a:xfrm>
            <a:off x="6787372" y="2924084"/>
            <a:ext cx="1500198" cy="3082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300" b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id-ID" sz="1300" b="0" dirty="0">
                <a:solidFill>
                  <a:srgbClr val="F48134"/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Sabastian</a:t>
            </a:r>
            <a:endParaRPr lang="en-US" sz="1300" b="1" dirty="0">
              <a:solidFill>
                <a:srgbClr val="0070C0"/>
              </a:solidFill>
              <a:latin typeface="Open Sans" pitchFamily="34" charset="0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63" hasCustomPrompt="1"/>
          </p:nvPr>
        </p:nvSpPr>
        <p:spPr>
          <a:xfrm>
            <a:off x="642938" y="3263917"/>
            <a:ext cx="1500187" cy="2718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Founding Member</a:t>
            </a:r>
            <a:endParaRPr lang="id-ID" dirty="0"/>
          </a:p>
        </p:txBody>
      </p:sp>
      <p:sp>
        <p:nvSpPr>
          <p:cNvPr id="68" name="Text Placeholder 52"/>
          <p:cNvSpPr>
            <a:spLocks noGrp="1"/>
          </p:cNvSpPr>
          <p:nvPr>
            <p:ph type="body" sz="quarter" idx="64" hasCustomPrompt="1"/>
          </p:nvPr>
        </p:nvSpPr>
        <p:spPr>
          <a:xfrm>
            <a:off x="2716173" y="3535800"/>
            <a:ext cx="1643846" cy="1019502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has been the dummy text and it can be replaced with your fixed original text here as this</a:t>
            </a:r>
            <a:r>
              <a:rPr lang="id-ID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person’s descriptions.</a:t>
            </a:r>
          </a:p>
        </p:txBody>
      </p:sp>
      <p:sp>
        <p:nvSpPr>
          <p:cNvPr id="69" name="Text Placeholder 66"/>
          <p:cNvSpPr>
            <a:spLocks noGrp="1"/>
          </p:cNvSpPr>
          <p:nvPr>
            <p:ph type="body" sz="quarter" idx="65" hasCustomPrompt="1"/>
          </p:nvPr>
        </p:nvSpPr>
        <p:spPr>
          <a:xfrm>
            <a:off x="2786846" y="3263920"/>
            <a:ext cx="1500187" cy="2718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d-ID" sz="11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Founding Member</a:t>
            </a:r>
            <a:endParaRPr lang="id-ID" dirty="0"/>
          </a:p>
        </p:txBody>
      </p:sp>
      <p:sp>
        <p:nvSpPr>
          <p:cNvPr id="70" name="Text Placeholder 52"/>
          <p:cNvSpPr>
            <a:spLocks noGrp="1"/>
          </p:cNvSpPr>
          <p:nvPr>
            <p:ph type="body" sz="quarter" idx="66" hasCustomPrompt="1"/>
          </p:nvPr>
        </p:nvSpPr>
        <p:spPr>
          <a:xfrm>
            <a:off x="4716437" y="3535800"/>
            <a:ext cx="1643846" cy="1019502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has been the dummy text and it can be replaced with your fixed original text here as this</a:t>
            </a:r>
            <a:r>
              <a:rPr lang="id-ID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person’s descriptions.</a:t>
            </a:r>
          </a:p>
        </p:txBody>
      </p:sp>
      <p:sp>
        <p:nvSpPr>
          <p:cNvPr id="71" name="Text Placeholder 66"/>
          <p:cNvSpPr>
            <a:spLocks noGrp="1"/>
          </p:cNvSpPr>
          <p:nvPr>
            <p:ph type="body" sz="quarter" idx="67" hasCustomPrompt="1"/>
          </p:nvPr>
        </p:nvSpPr>
        <p:spPr>
          <a:xfrm>
            <a:off x="4787110" y="3263920"/>
            <a:ext cx="1500187" cy="2718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Founding Member</a:t>
            </a:r>
            <a:endParaRPr lang="id-ID" dirty="0"/>
          </a:p>
        </p:txBody>
      </p:sp>
      <p:sp>
        <p:nvSpPr>
          <p:cNvPr id="72" name="Text Placeholder 52"/>
          <p:cNvSpPr>
            <a:spLocks noGrp="1"/>
          </p:cNvSpPr>
          <p:nvPr>
            <p:ph type="body" sz="quarter" idx="68" hasCustomPrompt="1"/>
          </p:nvPr>
        </p:nvSpPr>
        <p:spPr>
          <a:xfrm>
            <a:off x="6716701" y="3535800"/>
            <a:ext cx="1643846" cy="1019502"/>
          </a:xfrm>
          <a:prstGeom prst="rect">
            <a:avLst/>
          </a:prstGeom>
        </p:spPr>
        <p:txBody>
          <a:bodyPr/>
          <a:lstStyle>
            <a:lvl1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 baseline="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Lorem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 err="1">
                <a:latin typeface="Open Sans" pitchFamily="34" charset="0"/>
                <a:ea typeface="Open Sans" pitchFamily="34" charset="0"/>
                <a:cs typeface="Open Sans" pitchFamily="34" charset="0"/>
              </a:rPr>
              <a:t>Ipsum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has been the dummy text and it can be replaced with your fixed original text here as this</a:t>
            </a:r>
            <a:r>
              <a:rPr lang="id-ID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 </a:t>
            </a:r>
            <a:r>
              <a:rPr lang="en-US" sz="1000" dirty="0">
                <a:latin typeface="Open Sans" pitchFamily="34" charset="0"/>
                <a:ea typeface="Open Sans" pitchFamily="34" charset="0"/>
                <a:cs typeface="Open Sans" pitchFamily="34" charset="0"/>
              </a:rPr>
              <a:t>person’s descriptions.</a:t>
            </a:r>
          </a:p>
        </p:txBody>
      </p:sp>
      <p:sp>
        <p:nvSpPr>
          <p:cNvPr id="73" name="Text Placeholder 66"/>
          <p:cNvSpPr>
            <a:spLocks noGrp="1"/>
          </p:cNvSpPr>
          <p:nvPr>
            <p:ph type="body" sz="quarter" idx="69" hasCustomPrompt="1"/>
          </p:nvPr>
        </p:nvSpPr>
        <p:spPr>
          <a:xfrm>
            <a:off x="6787374" y="3263920"/>
            <a:ext cx="1500187" cy="271867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latin typeface="Open Sans" pitchFamily="34" charset="0"/>
                <a:ea typeface="Open Sans" pitchFamily="34" charset="0"/>
                <a:cs typeface="Open Sans" pitchFamily="34" charset="0"/>
              </a:defRPr>
            </a:lvl1pPr>
          </a:lstStyle>
          <a:p>
            <a:pPr algn="ctr"/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Open Sans" pitchFamily="34" charset="0"/>
                <a:ea typeface="Open Sans" pitchFamily="34" charset="0"/>
                <a:cs typeface="Open Sans" pitchFamily="34" charset="0"/>
              </a:rPr>
              <a:t>Founding Member</a:t>
            </a:r>
            <a:endParaRPr lang="id-ID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6.tif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02.jp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" y="0"/>
            <a:ext cx="9144000" cy="54403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106" y="4916425"/>
            <a:ext cx="1599022" cy="3337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7" r:id="rId2"/>
    <p:sldLayoutId id="2147483715" r:id="rId3"/>
    <p:sldLayoutId id="2147483716" r:id="rId4"/>
    <p:sldLayoutId id="2147483718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718" y="0"/>
            <a:ext cx="9181020" cy="54403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1106" y="235905"/>
            <a:ext cx="1599022" cy="3337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446825" y="675453"/>
            <a:ext cx="0" cy="431298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 userDrawn="1"/>
        </p:nvGrpSpPr>
        <p:grpSpPr>
          <a:xfrm>
            <a:off x="336139" y="324881"/>
            <a:ext cx="222839" cy="216024"/>
            <a:chOff x="8386544" y="487933"/>
            <a:chExt cx="222839" cy="216024"/>
          </a:xfrm>
        </p:grpSpPr>
        <p:cxnSp>
          <p:nvCxnSpPr>
            <p:cNvPr id="15" name="Straight Connector 14"/>
            <p:cNvCxnSpPr/>
            <p:nvPr userDrawn="1"/>
          </p:nvCxnSpPr>
          <p:spPr>
            <a:xfrm>
              <a:off x="8497964" y="487933"/>
              <a:ext cx="0" cy="216024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386544" y="591765"/>
              <a:ext cx="222839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 userDrawn="1"/>
        </p:nvSpPr>
        <p:spPr>
          <a:xfrm>
            <a:off x="1044402" y="5181810"/>
            <a:ext cx="3060340" cy="2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Open Sans" pitchFamily="34" charset="0"/>
                <a:cs typeface="Open Sans" pitchFamily="34" charset="0"/>
              </a:rPr>
              <a:t> – Pivotal Insights | Focused Solutions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4284762" y="5191316"/>
            <a:ext cx="3960440" cy="22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r" defTabSz="9144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  <a:ea typeface="Open Sans" pitchFamily="34" charset="0"/>
                <a:cs typeface="Open Sans" pitchFamily="34" charset="0"/>
              </a:rPr>
              <a:t>© COPYRIGHT 2017 1Rivet | CONFIDENTIAL | www.1rivet.com</a:t>
            </a:r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j-lt"/>
              <a:ea typeface="Open Sans" pitchFamily="34" charset="0"/>
              <a:cs typeface="Open Sans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8788682" y="5184660"/>
            <a:ext cx="428628" cy="2462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93D595-5414-4431-AC17-8E3D8670625C}" type="slidenum">
              <a:rPr lang="id-ID" sz="1000" smtClean="0">
                <a:solidFill>
                  <a:schemeClr val="tx1">
                    <a:lumMod val="50000"/>
                    <a:lumOff val="50000"/>
                  </a:schemeClr>
                </a:solidFill>
                <a:latin typeface="DIN Condensed" charset="0"/>
                <a:ea typeface="DIN Condensed" charset="0"/>
                <a:cs typeface="DIN Condensed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d-ID" sz="1000" dirty="0">
              <a:solidFill>
                <a:schemeClr val="tx1">
                  <a:lumMod val="50000"/>
                  <a:lumOff val="50000"/>
                </a:schemeClr>
              </a:solidFill>
              <a:latin typeface="DIN Condensed" charset="0"/>
              <a:ea typeface="DIN Condensed" charset="0"/>
              <a:cs typeface="DIN Condensed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25" y="5204457"/>
            <a:ext cx="687322" cy="143441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8245202" y="5193188"/>
            <a:ext cx="648072" cy="220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ts val="1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Open Sans" pitchFamily="34" charset="0"/>
                <a:cs typeface="Open Sans" pitchFamily="34" charset="0"/>
              </a:rPr>
              <a:t>Page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463" y="227949"/>
            <a:ext cx="7888288" cy="4400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1" r:id="rId2"/>
    <p:sldLayoutId id="2147483673" r:id="rId3"/>
    <p:sldLayoutId id="2147483674" r:id="rId4"/>
    <p:sldLayoutId id="2147483679" r:id="rId5"/>
  </p:sldLayoutIdLst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324" y="3000082"/>
            <a:ext cx="749381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Arial" charset="0"/>
                <a:cs typeface="Arial" charset="0"/>
              </a:rPr>
              <a:t>JK Moving Mobile Application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+mj-lt"/>
                <a:ea typeface="Arial" charset="0"/>
                <a:cs typeface="Arial" charset="0"/>
              </a:rPr>
              <a:t>Date: 12/11/2017</a:t>
            </a:r>
          </a:p>
        </p:txBody>
      </p:sp>
      <p:pic>
        <p:nvPicPr>
          <p:cNvPr id="1026" name="Picture 2" descr="C:\Users\admin\Deskto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8" y="4671893"/>
            <a:ext cx="2524127" cy="64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57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Service Date Confirmation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F2941F-CEE0-42E0-99A8-F45A512DF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34" y="896326"/>
            <a:ext cx="2844316" cy="406175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8180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Service Date Change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165687-2B97-4AEA-8E4F-72CC2B99E3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309" y="903978"/>
            <a:ext cx="2842966" cy="404645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368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Addresses Confirmation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FD18C0-9F4B-4447-9F0B-5063D71359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34" y="906622"/>
            <a:ext cx="2844316" cy="404116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1365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What Matters Most Confirmation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F76BBF-3598-4C4E-82B7-42249DDB4C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25" y="928982"/>
            <a:ext cx="2805333" cy="399644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677220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60626" y="883977"/>
            <a:ext cx="2844316" cy="419446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Valuation Confirmation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10EBC2F-F75A-47A8-8B2D-5E4AF1195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636" y="1136005"/>
            <a:ext cx="2664296" cy="363640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71875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168638" y="865975"/>
            <a:ext cx="2772308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Vital Information Received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AD1BFC2-78AC-4849-A144-097596C72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98" y="907532"/>
            <a:ext cx="2635587" cy="403934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55233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204642" y="865975"/>
            <a:ext cx="2736304" cy="41584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Acknowledgement Review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DE68A0-DEF3-4116-9753-B671E3152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95" y="961582"/>
            <a:ext cx="2496597" cy="396724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2438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204642" y="865975"/>
            <a:ext cx="2736304" cy="41584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Move Confirmed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B47E454-C334-40C1-A89E-240C85207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083" y="909712"/>
            <a:ext cx="2573421" cy="407098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5786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204642" y="865975"/>
            <a:ext cx="2736304" cy="41584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Submit Deposit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26C887-25AC-429F-959F-37E0B75A06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975" y="924105"/>
            <a:ext cx="2619638" cy="40422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979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204642" y="865975"/>
            <a:ext cx="2736304" cy="41608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Tutorial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71D985-CC22-40AF-B662-77C434CF49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390" y="912189"/>
            <a:ext cx="2634808" cy="4068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104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Splash Screen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truck is parked on the side of a road&#10;&#10;Description generated with high confidence">
            <a:extLst>
              <a:ext uri="{FF2B5EF4-FFF2-40B4-BE49-F238E27FC236}">
                <a16:creationId xmlns:a16="http://schemas.microsoft.com/office/drawing/2014/main" id="{1A4EC589-1B35-4FA2-A267-0CFEA58C9C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85" y="910980"/>
            <a:ext cx="2765413" cy="403244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556946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492674" y="775965"/>
            <a:ext cx="2160240" cy="43204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– Move Confirmed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0B2F28-8BB9-492F-A7A4-E3B7C182D9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442" y="847034"/>
            <a:ext cx="1650703" cy="417834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003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606432" y="727430"/>
            <a:ext cx="2154494" cy="44517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– Move Completed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0FA74F-2F6C-42C3-8761-43D539BD53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28" y="822369"/>
            <a:ext cx="1683702" cy="426187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29999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1" y="714302"/>
            <a:ext cx="2376264" cy="42484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- Single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0CFCA9-B33A-4264-88C5-9EAD03E011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666" y="796657"/>
            <a:ext cx="2229014" cy="408376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451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0" y="714302"/>
            <a:ext cx="2413885" cy="4238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Confirmation - Single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E463E3B-8E08-4F06-BA71-EBDD35158D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94" y="863490"/>
            <a:ext cx="2241599" cy="39500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92844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0" y="714302"/>
            <a:ext cx="2413885" cy="4238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- Multiple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80A9E3-6CF7-402A-8166-DFADF84D03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057" y="758164"/>
            <a:ext cx="2267849" cy="415040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3431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0" y="714302"/>
            <a:ext cx="2413885" cy="4238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Confirmation – First of Multiple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222DF55-355F-4948-8004-FDFD565CD1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79" y="763748"/>
            <a:ext cx="2237605" cy="413923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22636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0" y="714302"/>
            <a:ext cx="2413885" cy="4238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– Second of Multiple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E5D841-A38D-4CB7-9BB5-D1EBC801A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01" y="801740"/>
            <a:ext cx="2201761" cy="406325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1535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347040" y="714302"/>
            <a:ext cx="2458228" cy="423812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Final Payment Confirmation – Second of Multiple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811FFF-5B69-45F8-BD34-5B2955BED0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64" y="883977"/>
            <a:ext cx="2251059" cy="399036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888356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4A5D0-F81E-4506-83D2-973F443E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Additional Icons</a:t>
            </a:r>
          </a:p>
          <a:p>
            <a:r>
              <a:rPr lang="en-US" dirty="0"/>
              <a:t>My Account</a:t>
            </a:r>
          </a:p>
          <a:p>
            <a:r>
              <a:rPr lang="en-US" dirty="0"/>
              <a:t>Help Screen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50F352F-50B0-4D9E-93E3-8B7DCD392952}"/>
              </a:ext>
            </a:extLst>
          </p:cNvPr>
          <p:cNvSpPr txBox="1">
            <a:spLocks/>
          </p:cNvSpPr>
          <p:nvPr/>
        </p:nvSpPr>
        <p:spPr>
          <a:xfrm>
            <a:off x="628650" y="288925"/>
            <a:ext cx="7888288" cy="105251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Appendices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3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187537" y="817141"/>
            <a:ext cx="2593906" cy="38060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Appendices – Additional Icons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0A5E7F-DB5E-460D-A073-35CC586A90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250" y="919980"/>
            <a:ext cx="2408480" cy="36004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0516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Enter Email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80502A9-871F-4A53-814D-271A16E7DC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618" y="922888"/>
            <a:ext cx="2748347" cy="4008631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257028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204642" y="883977"/>
            <a:ext cx="2736304" cy="41584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My Account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7CEA3F9-9F11-4357-93FE-337B96DB63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29" y="921950"/>
            <a:ext cx="2411330" cy="40825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04356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187537" y="817141"/>
            <a:ext cx="2593906" cy="38060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Appendices – Help Screen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46654A4-CE5E-4E86-B1A9-4DF935D7D3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53" y="865974"/>
            <a:ext cx="2472274" cy="370841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6531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Verification Code Entry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8A1667-C4D6-4B2F-BD37-BE4050CE6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38" y="912477"/>
            <a:ext cx="2769685" cy="4029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4133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Password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386E80-AE7A-411F-B006-C3F4079346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79" y="924556"/>
            <a:ext cx="2717429" cy="400529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9902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Estimate List – Select Estimate to Book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82177C-10F2-4BDD-B4E3-9C0CDDF4CA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15" y="891616"/>
            <a:ext cx="2842553" cy="407117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6463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Estimated Cost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EDDD97-3BBF-4374-B08C-F6693A0DAB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154" y="903292"/>
            <a:ext cx="2835275" cy="404782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052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View Estimate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5F075A8-323D-439F-B5CF-47EB8DE2E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30" y="911526"/>
            <a:ext cx="2829527" cy="403135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03804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AAC166C-316A-49E7-836B-DF8653AC1E7E}"/>
              </a:ext>
            </a:extLst>
          </p:cNvPr>
          <p:cNvSpPr/>
          <p:nvPr/>
        </p:nvSpPr>
        <p:spPr>
          <a:xfrm>
            <a:off x="3096630" y="865975"/>
            <a:ext cx="2916324" cy="41224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46" y="191945"/>
            <a:ext cx="7888288" cy="4400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 Wizard – Service Confirmation</a:t>
            </a:r>
          </a:p>
        </p:txBody>
      </p:sp>
      <p:pic>
        <p:nvPicPr>
          <p:cNvPr id="5" name="Picture 3" descr="C:\Users\admin\Desktop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18" y="189870"/>
            <a:ext cx="1548172" cy="39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261CE9-5852-42F6-B44F-6A178894F6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39" y="904256"/>
            <a:ext cx="2838511" cy="404589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92793527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16431</TotalTime>
  <Words>422</Words>
  <Application>Microsoft Office PowerPoint</Application>
  <PresentationFormat>Custom</PresentationFormat>
  <Paragraphs>93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DIN Condensed</vt:lpstr>
      <vt:lpstr>Open Sans</vt:lpstr>
      <vt:lpstr>Rockwell</vt:lpstr>
      <vt:lpstr>Verdana</vt:lpstr>
      <vt:lpstr>Custom Design</vt:lpstr>
      <vt:lpstr>1_Custom Design</vt:lpstr>
      <vt:lpstr>2_Custom Design</vt:lpstr>
      <vt:lpstr>4_Custom Design</vt:lpstr>
      <vt:lpstr>7_Custom Design</vt:lpstr>
      <vt:lpstr>PowerPoint Presentation</vt:lpstr>
      <vt:lpstr>Splash Screen</vt:lpstr>
      <vt:lpstr>Enter Email</vt:lpstr>
      <vt:lpstr>Verification Code Entry</vt:lpstr>
      <vt:lpstr>Create Password</vt:lpstr>
      <vt:lpstr>Estimate List – Select Estimate to Book</vt:lpstr>
      <vt:lpstr>Review Wizard – Estimated Cost</vt:lpstr>
      <vt:lpstr>Review Wizard – View Estimate</vt:lpstr>
      <vt:lpstr>Review Wizard – Service Confirmation</vt:lpstr>
      <vt:lpstr>Review Wizard – Service Date Confirmation</vt:lpstr>
      <vt:lpstr>Review Wizard – Service Date Change</vt:lpstr>
      <vt:lpstr>Review Wizard – Addresses Confirmation</vt:lpstr>
      <vt:lpstr>Review Wizard – What Matters Most Confirmation</vt:lpstr>
      <vt:lpstr>Review Wizard – Valuation Confirmation</vt:lpstr>
      <vt:lpstr>Review Wizard – Vital Information Received</vt:lpstr>
      <vt:lpstr>Review Wizard – Acknowledgement Review</vt:lpstr>
      <vt:lpstr>Review Wizard – Move Confirmed</vt:lpstr>
      <vt:lpstr>Submit Deposit</vt:lpstr>
      <vt:lpstr>Dashboard Tutorial</vt:lpstr>
      <vt:lpstr>Dashboard – Move Confirmed</vt:lpstr>
      <vt:lpstr>Dashboard – Move Completed</vt:lpstr>
      <vt:lpstr>Final Payment - Single</vt:lpstr>
      <vt:lpstr>Final Payment Confirmation - Single</vt:lpstr>
      <vt:lpstr>Final Payment - Multiple</vt:lpstr>
      <vt:lpstr>Final Payment Confirmation – First of Multiple</vt:lpstr>
      <vt:lpstr>Final Payment – Second of Multiple</vt:lpstr>
      <vt:lpstr>Final Payment Confirmation – Second of Multiple</vt:lpstr>
      <vt:lpstr>PowerPoint Presentation</vt:lpstr>
      <vt:lpstr>Appendices – Additional Icons</vt:lpstr>
      <vt:lpstr>My Account</vt:lpstr>
      <vt:lpstr>Appendices – Help Screen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lenovo</dc:creator>
  <cp:lastModifiedBy>Jennifer Wagoner</cp:lastModifiedBy>
  <cp:revision>1138</cp:revision>
  <cp:lastPrinted>2018-02-19T19:33:47Z</cp:lastPrinted>
  <dcterms:created xsi:type="dcterms:W3CDTF">2015-08-11T12:47:40Z</dcterms:created>
  <dcterms:modified xsi:type="dcterms:W3CDTF">2018-02-19T20:37:35Z</dcterms:modified>
</cp:coreProperties>
</file>